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" panose="00000500000000000000" pitchFamily="2" charset="-52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30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leninka.ru/article/n/konfutsianstvo-traditsii-i-sovremennos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yberleninka.ru/article/n/konfutsianstvo-kak-duhovnaya-traditsiy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Основы конфуцианской философии</a:t>
            </a:r>
            <a:endParaRPr lang="en-US" sz="5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Конфуцианство — одна из самых влиятельных философских традиций Китая и всей Восточной Азии. Учение, сформировавшееся вокруг личности Конфуция (Кун-цзы), жившего в VI–V вв. до н. э., мыслителя, чиновника и педагога, оказало глубокое влияние на политику, образование, семейные отношения и мораль на протяжении тысячелетий.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0028DC1D-7BB6-E1CF-85ED-D81CCCA42A50}"/>
              </a:ext>
            </a:extLst>
          </p:cNvPr>
          <p:cNvSpPr/>
          <p:nvPr/>
        </p:nvSpPr>
        <p:spPr>
          <a:xfrm>
            <a:off x="793790" y="7188682"/>
            <a:ext cx="23979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i="1" dirty="0">
                <a:solidFill>
                  <a:srgbClr val="DCD7E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Ваганова Ольга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i="1" dirty="0">
                <a:solidFill>
                  <a:srgbClr val="DCD7E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3834101/30309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046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Наследие Конфуцианства: Актуальность и Значение</a:t>
            </a:r>
            <a:endParaRPr lang="en-US" sz="44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28695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Несмотря на критику консерватизма и ограничения индивидуальности, конфуцианство остаётся важнейшим элементом восточной цивилизации. Оно формировало тип мышления, мораль и политическую культуру на протяжении двух с половиной тысяч лет.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356622"/>
            <a:ext cx="7556421" cy="2052518"/>
          </a:xfrm>
          <a:prstGeom prst="roundRect">
            <a:avLst>
              <a:gd name="adj" fmla="val 4642"/>
            </a:avLst>
          </a:prstGeom>
          <a:solidFill>
            <a:srgbClr val="1E0C41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685473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5640110"/>
            <a:ext cx="6592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FFFFF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Это уникальный пример того, как учение о ритуале, морали и воспитании человека может стать основой государственной идеологии и фундаментом повседневной жизни миллионов людей.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09451" y="3760410"/>
            <a:ext cx="66591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Спасибо за внимание!</a:t>
            </a:r>
            <a:endParaRPr lang="en-US" sz="7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AF64C6-4E57-CC24-73AC-5F8AA19D615F}"/>
              </a:ext>
            </a:extLst>
          </p:cNvPr>
          <p:cNvSpPr/>
          <p:nvPr/>
        </p:nvSpPr>
        <p:spPr>
          <a:xfrm>
            <a:off x="11758246" y="7162800"/>
            <a:ext cx="2872154" cy="1066800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A2414B24-C325-CB94-8CA4-F32EF0CC62A4}"/>
              </a:ext>
            </a:extLst>
          </p:cNvPr>
          <p:cNvSpPr/>
          <p:nvPr/>
        </p:nvSpPr>
        <p:spPr>
          <a:xfrm>
            <a:off x="793790" y="7188682"/>
            <a:ext cx="23979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i="1" dirty="0">
                <a:solidFill>
                  <a:srgbClr val="DCD7E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Ваганова Ольга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i="1" dirty="0">
                <a:solidFill>
                  <a:srgbClr val="DCD7E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3834101/30309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9205" y="2166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Литература:</a:t>
            </a:r>
            <a:endParaRPr lang="en-US" sz="44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F9D1A-B5A8-3ECC-0F09-C1A9259E7766}"/>
              </a:ext>
            </a:extLst>
          </p:cNvPr>
          <p:cNvSpPr txBox="1"/>
          <p:nvPr/>
        </p:nvSpPr>
        <p:spPr>
          <a:xfrm>
            <a:off x="1441939" y="3284030"/>
            <a:ext cx="11992707" cy="183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Долгих О. Конфуцианство: традиции и современность // Вестник ЧелГУ. 2003. №1. URL: </a:t>
            </a:r>
            <a:r>
              <a:rPr lang="ru-RU" sz="2000" i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https://cyberleninka.ru/article/n/konfutsianstvo-traditsii-i-sovremennost</a:t>
            </a:r>
            <a:r>
              <a:rPr lang="ru-RU" sz="20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17.11.2025).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Рысаков А. С. Конфуцианство как духовная традиция // Вестник РХГА. 2009. №3. URL: </a:t>
            </a:r>
            <a:r>
              <a:rPr lang="ru-RU" sz="2000" i="1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https://cyberleninka.ru/article/n/konfutsianstvo-kak-duhovnaya-traditsiya</a:t>
            </a:r>
            <a:r>
              <a:rPr lang="ru-RU" sz="20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17.11.2025).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0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Сулима, С. А. Принципы конфуцианства как этические правила // </a:t>
            </a:r>
            <a:r>
              <a:rPr lang="ru-RU" sz="2000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Эпомен</a:t>
            </a:r>
            <a:r>
              <a:rPr lang="ru-RU" sz="20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– 2022. – № 71. – С. 14-19.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3ABCE15-3C09-01DA-4FA3-CCE0CF187088}"/>
              </a:ext>
            </a:extLst>
          </p:cNvPr>
          <p:cNvSpPr/>
          <p:nvPr/>
        </p:nvSpPr>
        <p:spPr>
          <a:xfrm>
            <a:off x="11758246" y="7162800"/>
            <a:ext cx="2872154" cy="1066800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185"/>
            <a:ext cx="2937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b="1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Истоки и Эволюция</a:t>
            </a:r>
            <a:endParaRPr lang="en-US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99960" y="1719143"/>
            <a:ext cx="30480" cy="5599271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6410087" y="195905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7060049" y="17191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7145119" y="17616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1797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VI–V вв. до н. э.</a:t>
            </a:r>
            <a:endParaRPr 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2287429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Жизнь Конфуция. Его идеи, записанные учениками в книге «Лунь-юй», заложили основу учения.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39871" y="331993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8"/>
          <p:cNvSpPr/>
          <p:nvPr/>
        </p:nvSpPr>
        <p:spPr>
          <a:xfrm>
            <a:off x="7060049" y="30800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7145119" y="31225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157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Династия Цинь</a:t>
            </a:r>
            <a:endParaRPr 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449270" y="3648313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Конфуцианские тексты сжигались как угроза новой власти.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10087" y="449294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Shape 13"/>
          <p:cNvSpPr/>
          <p:nvPr/>
        </p:nvSpPr>
        <p:spPr>
          <a:xfrm>
            <a:off x="7060049" y="4253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Text 14"/>
          <p:cNvSpPr/>
          <p:nvPr/>
        </p:nvSpPr>
        <p:spPr>
          <a:xfrm>
            <a:off x="7145119" y="4295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345894" y="4330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Эпоха Хань</a:t>
            </a:r>
            <a:endParaRPr 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4821317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Тексты восстанавливаются, редактируются и канонизируются.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39871" y="566594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Shape 18"/>
          <p:cNvSpPr/>
          <p:nvPr/>
        </p:nvSpPr>
        <p:spPr>
          <a:xfrm>
            <a:off x="7060049" y="54260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7145119" y="54685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503902"/>
            <a:ext cx="3786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Официальная Идеология</a:t>
            </a:r>
            <a:endParaRPr 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449270" y="5994321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Конфуцианство становится государственной идеологией, пронизывая все сферы жизни.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F85F974-0986-ABCE-548D-78BA859E943A}"/>
              </a:ext>
            </a:extLst>
          </p:cNvPr>
          <p:cNvSpPr/>
          <p:nvPr/>
        </p:nvSpPr>
        <p:spPr>
          <a:xfrm>
            <a:off x="11758246" y="7162800"/>
            <a:ext cx="2872154" cy="1066800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F59ADF-926B-CAD3-E473-04927515896B}"/>
              </a:ext>
            </a:extLst>
          </p:cNvPr>
          <p:cNvSpPr/>
          <p:nvPr/>
        </p:nvSpPr>
        <p:spPr>
          <a:xfrm>
            <a:off x="11758246" y="7162800"/>
            <a:ext cx="2872154" cy="1066800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1555909" y="741044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Небо (Тянь) как Источник Морального Закона</a:t>
            </a:r>
            <a:endParaRPr lang="en-US" sz="43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7954" y="2534126"/>
            <a:ext cx="7627739" cy="2133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В центре конфуцианства стоит представление о Небе — </a:t>
            </a:r>
            <a:r>
              <a:rPr lang="en-US" sz="2000" b="1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Тянь</a:t>
            </a: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. Для Конфуция Небо было не просто космической силой, а источником морального закона, высшей инстанцией, устанавливающей порядок в мире. Он подчёркивал, что человек должен признать волю Неба, испытывать благоговение перед ней и стремиться соответствовать своему предназначению.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7954" y="4867989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По Конфуцию, легитимность правителя зависит от его соответствия нравственному образцу, установленному Небом.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570" y="1858209"/>
            <a:ext cx="5290377" cy="5290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DBBC9FE-AD3C-A950-8827-01757F02DAAC}"/>
              </a:ext>
            </a:extLst>
          </p:cNvPr>
          <p:cNvSpPr/>
          <p:nvPr/>
        </p:nvSpPr>
        <p:spPr>
          <a:xfrm>
            <a:off x="11758246" y="7162800"/>
            <a:ext cx="2872154" cy="1066800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19958"/>
            <a:ext cx="7568089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Человеколюбие (Жэнь): Фундамент Добродетели</a:t>
            </a:r>
            <a:endParaRPr lang="en-US" sz="39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74356" y="2494002"/>
            <a:ext cx="3682722" cy="2790944"/>
          </a:xfrm>
          <a:prstGeom prst="roundRect">
            <a:avLst>
              <a:gd name="adj" fmla="val 3932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56" y="2471142"/>
            <a:ext cx="3682722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750" y="2190155"/>
            <a:ext cx="607814" cy="607814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4035" y="2372439"/>
            <a:ext cx="243126" cy="24312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499741" y="3000494"/>
            <a:ext cx="253293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Что такое Жэнь?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6499741" y="3438525"/>
            <a:ext cx="3231952" cy="162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Жэнь</a:t>
            </a: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 — это человеколюбие, гуманность, способность к сопереживанию и доброжелательному отношению к людям.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4"/>
          <p:cNvSpPr/>
          <p:nvPr/>
        </p:nvSpPr>
        <p:spPr>
          <a:xfrm>
            <a:off x="10159603" y="2494002"/>
            <a:ext cx="3682841" cy="2790944"/>
          </a:xfrm>
          <a:prstGeom prst="roundRect">
            <a:avLst>
              <a:gd name="adj" fmla="val 3932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ru-RU" sz="200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603" y="2471142"/>
            <a:ext cx="3682841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7117" y="2190155"/>
            <a:ext cx="607814" cy="607814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79401" y="2372439"/>
            <a:ext cx="243126" cy="243126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0384988" y="3000494"/>
            <a:ext cx="253293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Золотое Правило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6"/>
          <p:cNvSpPr/>
          <p:nvPr/>
        </p:nvSpPr>
        <p:spPr>
          <a:xfrm>
            <a:off x="10384988" y="3438525"/>
            <a:ext cx="3232071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«Чего не желаешь себе, того не делай другим» — принцип, лежащий в основе жэнь.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7"/>
          <p:cNvSpPr/>
          <p:nvPr/>
        </p:nvSpPr>
        <p:spPr>
          <a:xfrm>
            <a:off x="6274356" y="5791319"/>
            <a:ext cx="7568089" cy="1818323"/>
          </a:xfrm>
          <a:prstGeom prst="roundRect">
            <a:avLst>
              <a:gd name="adj" fmla="val 6035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4356" y="5768459"/>
            <a:ext cx="7568089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493" y="5487472"/>
            <a:ext cx="607814" cy="607814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36778" y="5669756"/>
            <a:ext cx="243126" cy="243126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499741" y="6297811"/>
            <a:ext cx="265735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Основа Государства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9"/>
          <p:cNvSpPr/>
          <p:nvPr/>
        </p:nvSpPr>
        <p:spPr>
          <a:xfrm>
            <a:off x="6499741" y="6735842"/>
            <a:ext cx="7117318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Без внутренней добродетели граждан и правителей невозможно построить правильное, гармоничное государство.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12128" y="470724"/>
            <a:ext cx="8808006" cy="461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Ритуал (Ли): Ключ к Общественной Гармонии</a:t>
            </a:r>
            <a:endParaRPr lang="en-US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709" t="1285" b="7144"/>
          <a:stretch>
            <a:fillRect/>
          </a:stretch>
        </p:blipFill>
        <p:spPr>
          <a:xfrm>
            <a:off x="516374" y="1228616"/>
            <a:ext cx="5720909" cy="65953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10671" y="2869525"/>
            <a:ext cx="6618923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2000" b="1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Ли</a:t>
            </a: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 — это ритуал, порядок, церемониал и этикет, охватывающий все аспекты общественной жизни. От отношений в семье до управления государством, ли устанавливает нормы поведения и взаимодействия.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210672" y="4652129"/>
            <a:ext cx="6618923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Конфуций считал, что соблюдение ли является залогом гармонии в обществе. Нарушение ритуалов, будь то в музыке, одежде или поведении, может привести к хаосу и расстройству миропорядка.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BF0542-EC15-A75E-7147-A59C015E567C}"/>
              </a:ext>
            </a:extLst>
          </p:cNvPr>
          <p:cNvSpPr/>
          <p:nvPr/>
        </p:nvSpPr>
        <p:spPr>
          <a:xfrm>
            <a:off x="11758246" y="7162800"/>
            <a:ext cx="2872154" cy="1066800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544" y="611386"/>
            <a:ext cx="7106007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600" b="1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Идеал Благородного Мужа (Цзюнь-цзы)</a:t>
            </a: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3544" y="1241346"/>
            <a:ext cx="7676912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Благородный муж — </a:t>
            </a:r>
            <a:r>
              <a:rPr lang="en-US" sz="1600" b="1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Цзюнь-цзы</a:t>
            </a:r>
            <a:r>
              <a:rPr lang="en-US" sz="16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 — это не просто знатный человек, а тот, кто обладает высокими моральными качествами и следует образцу добродетели.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3544" y="1830348"/>
            <a:ext cx="7676912" cy="1344811"/>
          </a:xfrm>
          <a:prstGeom prst="roundRect">
            <a:avLst>
              <a:gd name="adj" fmla="val 425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72" y="1974175"/>
            <a:ext cx="408623" cy="40862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767" y="2086570"/>
            <a:ext cx="183833" cy="1838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77372" y="2519005"/>
            <a:ext cx="1702832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Мудрость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77372" y="2813447"/>
            <a:ext cx="738925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Подражает мудрости древности, постоянно учится.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5"/>
          <p:cNvSpPr/>
          <p:nvPr/>
        </p:nvSpPr>
        <p:spPr>
          <a:xfrm>
            <a:off x="733544" y="3311366"/>
            <a:ext cx="7676912" cy="1344811"/>
          </a:xfrm>
          <a:prstGeom prst="roundRect">
            <a:avLst>
              <a:gd name="adj" fmla="val 425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 sz="2000" b="1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72" y="3455194"/>
            <a:ext cx="408623" cy="40862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767" y="3567589"/>
            <a:ext cx="183833" cy="18383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77372" y="4000024"/>
            <a:ext cx="1702832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Жэнь и Ли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877372" y="4294465"/>
            <a:ext cx="738925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Обладает человеколюбием и следует ритуалу.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8"/>
          <p:cNvSpPr/>
          <p:nvPr/>
        </p:nvSpPr>
        <p:spPr>
          <a:xfrm>
            <a:off x="733544" y="4792385"/>
            <a:ext cx="7676912" cy="1344811"/>
          </a:xfrm>
          <a:prstGeom prst="roundRect">
            <a:avLst>
              <a:gd name="adj" fmla="val 425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372" y="4936212"/>
            <a:ext cx="408623" cy="408623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9767" y="5048607"/>
            <a:ext cx="183833" cy="183833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877372" y="5481042"/>
            <a:ext cx="1702832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Долг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0"/>
          <p:cNvSpPr/>
          <p:nvPr/>
        </p:nvSpPr>
        <p:spPr>
          <a:xfrm>
            <a:off x="877372" y="5775484"/>
            <a:ext cx="738925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Думает о долге, а не о личной выгоде.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1"/>
          <p:cNvSpPr/>
          <p:nvPr/>
        </p:nvSpPr>
        <p:spPr>
          <a:xfrm>
            <a:off x="733544" y="6273403"/>
            <a:ext cx="7676912" cy="1344811"/>
          </a:xfrm>
          <a:prstGeom prst="roundRect">
            <a:avLst>
              <a:gd name="adj" fmla="val 425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372" y="6417231"/>
            <a:ext cx="408623" cy="408623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9767" y="6529626"/>
            <a:ext cx="183833" cy="183833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877372" y="6962061"/>
            <a:ext cx="1702832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Забота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3"/>
          <p:cNvSpPr/>
          <p:nvPr/>
        </p:nvSpPr>
        <p:spPr>
          <a:xfrm>
            <a:off x="877372" y="7256502"/>
            <a:ext cx="738925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Заботится о благополучии народа.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F960139-2B1F-14C2-F385-6EB4D149A589}"/>
              </a:ext>
            </a:extLst>
          </p:cNvPr>
          <p:cNvSpPr/>
          <p:nvPr/>
        </p:nvSpPr>
        <p:spPr>
          <a:xfrm>
            <a:off x="11758246" y="7162800"/>
            <a:ext cx="2872154" cy="1066800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6230660" y="657701"/>
            <a:ext cx="7655481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Исправление Имён и Роль Воспитания</a:t>
            </a:r>
            <a:endParaRPr lang="en-US" sz="39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30660" y="2425184"/>
            <a:ext cx="3130510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Исправление Имён</a:t>
            </a:r>
            <a:endParaRPr lang="en-US" sz="23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0660" y="3005852"/>
            <a:ext cx="3581281" cy="2909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Каждый человек должен соответствовать своей роли и названию. Если отец выполняет обязанности отца, сын — сына, правитель — правителя, общественный порядок сохраняется. Несоответствие поведения статусу приводит к хаосу и несправедливости.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30660" y="6096953"/>
            <a:ext cx="3581281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Политическое управление должно строиться на моральном авторитете правителя, а не на страхе наказаний.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12479" y="2425184"/>
            <a:ext cx="3581281" cy="757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Важность Образования</a:t>
            </a:r>
            <a:endParaRPr lang="en-US" sz="23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12479" y="3384590"/>
            <a:ext cx="3581281" cy="1939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Конфуций считал, что люди схожи по природе, но различаются по воспитанию. Образование должно формировать нравственные качества и уважение к древней традиции.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615493" y="5551289"/>
            <a:ext cx="3278267" cy="161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«Учиться нужно постоянно, но обучение без размышления бесполезно, а размышление без обучения приводит к заблуждениям.»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312479" y="5551289"/>
            <a:ext cx="22860" cy="1616273"/>
          </a:xfrm>
          <a:prstGeom prst="rect">
            <a:avLst/>
          </a:prstGeom>
          <a:solidFill>
            <a:srgbClr val="481C9E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026" name="Picture 2" descr="Конфуций. Законы Неба | Новый Акрополь">
            <a:extLst>
              <a:ext uri="{FF2B5EF4-FFF2-40B4-BE49-F238E27FC236}">
                <a16:creationId xmlns:a16="http://schemas.microsoft.com/office/drawing/2014/main" id="{4631887D-C1C5-27AE-E835-A9E3038C0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1"/>
          <a:stretch>
            <a:fillRect/>
          </a:stretch>
        </p:blipFill>
        <p:spPr bwMode="auto">
          <a:xfrm>
            <a:off x="221567" y="1163378"/>
            <a:ext cx="5756610" cy="622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781288"/>
            <a:ext cx="7314248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00" b="1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Консерватизм и Даосизм</a:t>
            </a:r>
            <a:endParaRPr lang="en-US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06" y="1797248"/>
            <a:ext cx="7606189" cy="30671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8576" y="2016919"/>
            <a:ext cx="496978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Конфуцианство: Порядок и Ритуал</a:t>
            </a:r>
            <a:endParaRPr lang="en-US" sz="21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88576" y="2491978"/>
            <a:ext cx="7166848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Отличалось консервативным отношением к инновациям. Новое считалось опасным, так как могло нарушить ритуальное равновесие и космическую гармонию. Обращалось к архивам и древним обычаям.</a:t>
            </a:r>
            <a:endParaRPr lang="en-US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88576" y="4029670"/>
            <a:ext cx="716684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Ориентировано на социальную гармонию и строгость правил.</a:t>
            </a:r>
            <a:endParaRPr lang="en-US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6" y="5084088"/>
            <a:ext cx="7606189" cy="23642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88576" y="5303758"/>
            <a:ext cx="4258985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Даосизм: Природа и Свобода</a:t>
            </a:r>
            <a:endParaRPr lang="en-US" sz="21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88576" y="5778817"/>
            <a:ext cx="7166848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Стремился к единению человека с природой, к уходу от социальных норм и искусственных ограничений.</a:t>
            </a:r>
            <a:endParaRPr lang="en-US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88576" y="6613565"/>
            <a:ext cx="716684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Даосы «странствуют за пределами человеческого», ища свободу.</a:t>
            </a:r>
            <a:endParaRPr lang="en-US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46744" y="1099626"/>
            <a:ext cx="10999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Влияние на Общество и Управление</a:t>
            </a:r>
            <a:endParaRPr lang="en-US" sz="44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19741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Управление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Формирование системы экзаменов, бюрократии и отношения к власти.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4585" y="3845481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52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Семья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597628" y="294322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Культ семьи, уважение к старшим и семейные традиции.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8797" y="3418403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Экономика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051256" y="4578191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Высокая дисциплина труда, трудолюбие и умеренность.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1041" y="4536400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97628" y="5722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Образование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597628" y="621327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Культ образования как пути к самосовершенствованию.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18797" y="5654397"/>
            <a:ext cx="318968" cy="31896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19741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Политика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0"/>
          <p:cNvSpPr/>
          <p:nvPr/>
        </p:nvSpPr>
        <p:spPr>
          <a:xfrm>
            <a:off x="793790" y="580453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Уважение к стабильности и гармонии в обществе.</a:t>
            </a:r>
            <a:endParaRPr lang="en-US" sz="17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4585" y="5227320"/>
            <a:ext cx="318968" cy="318968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23A5A11-EA95-544F-F54C-F8BA0528984E}"/>
              </a:ext>
            </a:extLst>
          </p:cNvPr>
          <p:cNvSpPr/>
          <p:nvPr/>
        </p:nvSpPr>
        <p:spPr>
          <a:xfrm>
            <a:off x="11758246" y="7162800"/>
            <a:ext cx="2872154" cy="1066800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816</Words>
  <Application>Microsoft Office PowerPoint</Application>
  <PresentationFormat>Произвольный</PresentationFormat>
  <Paragraphs>87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Montserrat</vt:lpstr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3</cp:revision>
  <dcterms:created xsi:type="dcterms:W3CDTF">2025-11-17T20:42:51Z</dcterms:created>
  <dcterms:modified xsi:type="dcterms:W3CDTF">2025-11-17T21:08:49Z</dcterms:modified>
</cp:coreProperties>
</file>